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47" r:id="rId3"/>
    <p:sldId id="348" r:id="rId5"/>
    <p:sldId id="350" r:id="rId6"/>
    <p:sldId id="349" r:id="rId7"/>
    <p:sldId id="351" r:id="rId8"/>
    <p:sldId id="352" r:id="rId9"/>
    <p:sldId id="353" r:id="rId10"/>
    <p:sldId id="354" r:id="rId11"/>
    <p:sldId id="356" r:id="rId12"/>
    <p:sldId id="355" r:id="rId13"/>
    <p:sldId id="358" r:id="rId14"/>
    <p:sldId id="359" r:id="rId15"/>
    <p:sldId id="413" r:id="rId16"/>
    <p:sldId id="363" r:id="rId17"/>
    <p:sldId id="360" r:id="rId18"/>
    <p:sldId id="424" r:id="rId19"/>
    <p:sldId id="414" r:id="rId20"/>
    <p:sldId id="416" r:id="rId21"/>
    <p:sldId id="415" r:id="rId22"/>
    <p:sldId id="425" r:id="rId23"/>
    <p:sldId id="426" r:id="rId24"/>
    <p:sldId id="417" r:id="rId25"/>
    <p:sldId id="419" r:id="rId26"/>
    <p:sldId id="418" r:id="rId27"/>
    <p:sldId id="423" r:id="rId28"/>
  </p:sldIdLst>
  <p:sldSz cx="9144000" cy="5143500" type="screen16x9"/>
  <p:notesSz cx="6858000" cy="9144000"/>
  <p:embeddedFontLst>
    <p:embeddedFont>
      <p:font typeface="Google Sans" panose="020B0503030502040204"/>
      <p:regular r:id="rId33"/>
    </p:embeddedFont>
    <p:embeddedFont>
      <p:font typeface="Google Sans Regular" panose="020B0503030502040204" charset="0"/>
      <p:regular r:id="rId34"/>
    </p:embeddedFont>
    <p:embeddedFont>
      <p:font typeface="Google Sans Bold" panose="020B050303050204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239"/>
    <a:srgbClr val="F44336"/>
    <a:srgbClr val="00E431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70" y="67"/>
      </p:cViewPr>
      <p:guideLst>
        <p:guide orient="horz" pos="1618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b176a5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b176a5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b176a5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b176a5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8000892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80008929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514d536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514d536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 panose="020B0503030502040204"/>
              <a:buNone/>
              <a:defRPr sz="1500">
                <a:solidFill>
                  <a:schemeClr val="accent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&amp; Two Columns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■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 panose="00000009000000000000"/>
              <a:buNone/>
              <a:defRPr sz="2500"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 panose="00000009000000000000"/>
              <a:buNone/>
              <a:defRPr sz="2500"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 panose="020B0503030502040204"/>
              <a:buNone/>
              <a:defRPr sz="12000">
                <a:latin typeface="Google Sans Medium" panose="020B0503030502040204"/>
                <a:ea typeface="Google Sans Medium" panose="020B0503030502040204"/>
                <a:cs typeface="Google Sans Medium" panose="020B0503030502040204"/>
                <a:sym typeface="Google Sans Medium" panose="020B0503030502040204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 panose="020B0503030502040204"/>
              <a:buNone/>
              <a:defRPr sz="1600">
                <a:solidFill>
                  <a:schemeClr val="accent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 panose="020B0503030502040204"/>
              <a:buNone/>
              <a:defRPr sz="1600">
                <a:solidFill>
                  <a:schemeClr val="accent4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 panose="020B0503030502040204"/>
              <a:buNone/>
              <a:defRPr sz="1600">
                <a:solidFill>
                  <a:srgbClr val="EA8600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 panose="020B0503030502040204"/>
              <a:buNone/>
              <a:defRPr sz="1600">
                <a:solidFill>
                  <a:schemeClr val="accent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 b="1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 panose="020B0503030502040204"/>
              <a:buNone/>
              <a:defRPr sz="28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 panose="00000009000000000000"/>
              <a:buChar char="●"/>
              <a:defRPr sz="1800">
                <a:solidFill>
                  <a:schemeClr val="dk2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○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■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●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○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■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●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○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 panose="020B0503030502040204"/>
              <a:buChar char="■"/>
              <a:defRPr>
                <a:solidFill>
                  <a:schemeClr val="dk2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 descr="/Users/gubin-dev/Downloads/2023-11-07 13.14.31.jpg2023-11-07 13.14.31"/>
          <p:cNvPicPr preferRelativeResize="0"/>
          <p:nvPr/>
        </p:nvPicPr>
        <p:blipFill rotWithShape="1">
          <a:blip r:embed="rId1"/>
          <a:srcRect l="31737" t="2708" r="6122" b="14232"/>
          <a:stretch>
            <a:fillRect/>
          </a:stretch>
        </p:blipFill>
        <p:spPr>
          <a:xfrm>
            <a:off x="6285865" y="0"/>
            <a:ext cx="2857500" cy="507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35"/>
            <a:ext cx="914336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711835" y="2583815"/>
            <a:ext cx="4992370" cy="1193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2800"/>
              <a:t>Неочевидная цена </a:t>
            </a:r>
            <a:r>
              <a:rPr lang="en-US" altLang="ru-RU" sz="2800"/>
              <a:t>Flutter: </a:t>
            </a:r>
            <a:r>
              <a:rPr lang="ru-RU" altLang="en-US" sz="2800"/>
              <a:t>за гранью красоты </a:t>
            </a:r>
            <a:r>
              <a:rPr lang="en-US" altLang="ru-RU" sz="2800"/>
              <a:t>UI</a:t>
            </a:r>
            <a:endParaRPr lang="en-US" altLang="ru-RU" sz="2800"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>
                <a:solidFill>
                  <a:schemeClr val="accent2"/>
                </a:solidFill>
              </a:rPr>
              <a:t>Astrakhan</a:t>
            </a:r>
            <a:endParaRPr lang="en-US" altLang="ru-RU">
              <a:solidFill>
                <a:schemeClr val="accent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593205" y="4646295"/>
            <a:ext cx="23609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https://debugger.skia.org/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67665" y="176530"/>
            <a:ext cx="4442460" cy="91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3600"/>
              <a:t>Skia</a:t>
            </a:r>
            <a:r>
              <a:rPr lang="ru-RU" altLang="en-US" sz="3600"/>
              <a:t> </a:t>
            </a:r>
            <a:r>
              <a:rPr lang="en-US" sz="3600"/>
              <a:t>debugger</a:t>
            </a:r>
            <a:endParaRPr lang="en-US" sz="3600"/>
          </a:p>
        </p:txBody>
      </p:sp>
      <p:grpSp>
        <p:nvGrpSpPr>
          <p:cNvPr id="8" name="Group 7"/>
          <p:cNvGrpSpPr/>
          <p:nvPr/>
        </p:nvGrpSpPr>
        <p:grpSpPr>
          <a:xfrm>
            <a:off x="1802765" y="1103630"/>
            <a:ext cx="6013450" cy="3531870"/>
            <a:chOff x="2839" y="1738"/>
            <a:chExt cx="9470" cy="5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68" y="2123"/>
              <a:ext cx="7171" cy="4478"/>
            </a:xfrm>
            <a:prstGeom prst="rect">
              <a:avLst/>
            </a:prstGeom>
          </p:spPr>
        </p:pic>
        <p:pic>
          <p:nvPicPr>
            <p:cNvPr id="1056" name="Google Shape;1056;p6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839" y="1738"/>
              <a:ext cx="9471" cy="5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s 1"/>
          <p:cNvSpPr/>
          <p:nvPr/>
        </p:nvSpPr>
        <p:spPr>
          <a:xfrm>
            <a:off x="219075" y="4616450"/>
            <a:ext cx="2360295" cy="44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24300" y="2129790"/>
            <a:ext cx="4568190" cy="1363345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4400"/>
              <a:t>Opacity, AnimatedOpacity</a:t>
            </a:r>
            <a:endParaRPr lang="en-US" altLang="ru-RU" sz="4400"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600">
                <a:solidFill>
                  <a:schemeClr val="accent2"/>
                </a:solidFill>
              </a:rPr>
              <a:t>Astrakhan</a:t>
            </a:r>
            <a:endParaRPr lang="en-US" altLang="ru-RU" sz="1600">
              <a:solidFill>
                <a:schemeClr val="accent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710305" y="607060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67665" y="308610"/>
            <a:ext cx="6327140" cy="91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600"/>
              <a:t>Opacity widget</a:t>
            </a:r>
            <a:r>
              <a:rPr lang="en-US" sz="3600" b="0"/>
              <a:t> and </a:t>
            </a:r>
            <a:r>
              <a:rPr lang="en-US" sz="3600"/>
              <a:t>color with opacity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581150"/>
            <a:ext cx="3924300" cy="255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1581150"/>
            <a:ext cx="3924300" cy="2552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8685" y="4211320"/>
            <a:ext cx="2842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Layer with Opacity widget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570855" y="4211320"/>
            <a:ext cx="2546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algn="ct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Layer with transparent color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353060" y="4518025"/>
            <a:ext cx="2392045" cy="372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401" y="4492245"/>
            <a:ext cx="3841500" cy="318000"/>
          </a:xfrm>
        </p:spPr>
        <p:txBody>
          <a:bodyPr/>
          <a:p>
            <a:r>
              <a:rPr lang="en-US"/>
              <a:t>Astrakhan</a:t>
            </a:r>
            <a:endParaRPr lang="en-US"/>
          </a:p>
        </p:txBody>
      </p:sp>
      <p:pic>
        <p:nvPicPr>
          <p:cNvPr id="7" name="Picture 6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276225"/>
            <a:ext cx="3456305" cy="181038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  <p:sp>
        <p:nvSpPr>
          <p:cNvPr id="9" name="Rectangles 8"/>
          <p:cNvSpPr/>
          <p:nvPr/>
        </p:nvSpPr>
        <p:spPr>
          <a:xfrm>
            <a:off x="4975860" y="276225"/>
            <a:ext cx="3456305" cy="1810385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 descr="casp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370" y="2359025"/>
            <a:ext cx="2152650" cy="140017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94444 -0.379136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2853925" y="1914755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3680"/>
              <a:t>DevTools </a:t>
            </a:r>
            <a:r>
              <a:rPr lang="ru-RU" altLang="en-US" sz="3680"/>
              <a:t>не всегда отражает реальное положение дел</a:t>
            </a:r>
            <a:endParaRPr lang="ru-RU" altLang="en-US" sz="36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296545" y="553085"/>
            <a:ext cx="4149725" cy="336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/>
              <a:t>- AnimatedBuilder with Opacity widget,</a:t>
            </a:r>
            <a:br>
              <a:rPr lang="en-US" sz="2400"/>
            </a:br>
            <a:br>
              <a:rPr lang="en-US" sz="2400"/>
            </a:br>
            <a:r>
              <a:rPr lang="en-US" sz="2400"/>
              <a:t>- AnimatedOpacity,</a:t>
            </a:r>
            <a:br>
              <a:rPr lang="en-US" sz="2400"/>
            </a:br>
            <a:br>
              <a:rPr lang="en-US" sz="2400"/>
            </a:br>
            <a:r>
              <a:rPr lang="en-US" sz="2400"/>
              <a:t>- FadeTransition</a:t>
            </a:r>
            <a:endParaRPr lang="en-US" altLang="en-US" sz="2400"/>
          </a:p>
        </p:txBody>
      </p:sp>
      <p:pic>
        <p:nvPicPr>
          <p:cNvPr id="3" name="Picture 2" descr="6e671ced1404eeeaadc5584861a9346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810" y="622300"/>
            <a:ext cx="4246245" cy="389953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19050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38194"/>
          <a:stretch>
            <a:fillRect/>
          </a:stretch>
        </p:blipFill>
        <p:spPr>
          <a:xfrm>
            <a:off x="518160" y="963295"/>
            <a:ext cx="2202815" cy="384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40799"/>
          <a:stretch>
            <a:fillRect/>
          </a:stretch>
        </p:blipFill>
        <p:spPr>
          <a:xfrm>
            <a:off x="3517265" y="963930"/>
            <a:ext cx="2109470" cy="3844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40807"/>
          <a:stretch>
            <a:fillRect/>
          </a:stretch>
        </p:blipFill>
        <p:spPr>
          <a:xfrm>
            <a:off x="6410960" y="963295"/>
            <a:ext cx="2110105" cy="38449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9270" y="2618740"/>
            <a:ext cx="2214245" cy="267970"/>
          </a:xfrm>
          <a:prstGeom prst="roundRect">
            <a:avLst/>
          </a:prstGeom>
          <a:noFill/>
          <a:ln w="28575" cmpd="sng">
            <a:solidFill>
              <a:srgbClr val="EA433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33375" y="381000"/>
            <a:ext cx="2572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AnimatedBuilder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285490" y="381000"/>
            <a:ext cx="2572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AnimatedOpacity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179820" y="381000"/>
            <a:ext cx="2572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Google Sans Regular" panose="020B0503030502040204" charset="0"/>
                <a:cs typeface="Google Sans Regular" panose="020B0503030502040204" charset="0"/>
              </a:rPr>
              <a:t>FadeTransition</a:t>
            </a:r>
            <a:endParaRPr lang="en-US">
              <a:latin typeface="Google Sans Regular" panose="020B0503030502040204" charset="0"/>
              <a:cs typeface="Google Sans Regular" panose="020B050303050204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50" y="1641170"/>
            <a:ext cx="4847100" cy="1736100"/>
          </a:xfrm>
        </p:spPr>
        <p:txBody>
          <a:bodyPr>
            <a:normAutofit fontScale="90000"/>
          </a:bodyPr>
          <a:p>
            <a:r>
              <a:rPr lang="en-US" altLang="ru-RU"/>
              <a:t>RepaintBoundary:</a:t>
            </a:r>
            <a:br>
              <a:rPr lang="en-US" altLang="ru-RU"/>
            </a:br>
            <a:r>
              <a:rPr lang="ru-RU" altLang="en-US"/>
              <a:t>Выделение слоев отрисовки</a:t>
            </a:r>
            <a:endParaRPr lang="en-US" alt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3e046ed9c4d34affa63fc9e187e2f97d~tplv-k3u1fbpfcp-zoom-in-crop-mark 1512 0 0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330" y="1245870"/>
            <a:ext cx="3333115" cy="252730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Shader compilation </a:t>
            </a:r>
            <a:r>
              <a:rPr lang="en-US" altLang="en-GB" sz="4400">
                <a:solidFill>
                  <a:srgbClr val="6F2239"/>
                </a:solidFill>
              </a:rPr>
              <a:t>jank</a:t>
            </a:r>
            <a:endParaRPr lang="en-US" altLang="en-GB" sz="4400">
              <a:solidFill>
                <a:srgbClr val="6F2239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3663315" y="515620"/>
            <a:ext cx="3970655" cy="99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316230"/>
            <a:ext cx="7356475" cy="192913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4671060" y="-1406525"/>
            <a:ext cx="401955" cy="6407150"/>
          </a:xfrm>
          <a:prstGeom prst="rightBrace">
            <a:avLst/>
          </a:prstGeom>
          <a:ln w="381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32120" y="2535555"/>
            <a:ext cx="32759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/>
              <a:t>Total frame time 36.988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857625" y="2320290"/>
            <a:ext cx="20294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ctr"/>
            <a:r>
              <a:rPr lang="en-US"/>
              <a:t>Total shader compilation time</a:t>
            </a:r>
            <a:endParaRPr lang="en-US"/>
          </a:p>
          <a:p>
            <a:pPr algn="ctr"/>
            <a:r>
              <a:rPr lang="en-US"/>
              <a:t>32.391 ms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863215" y="3470910"/>
            <a:ext cx="3778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ctr"/>
            <a:r>
              <a:rPr lang="en-US" sz="2400"/>
              <a:t>Total missed frames: ~4*</a:t>
            </a:r>
            <a:endParaRPr lang="en-US" sz="2400"/>
          </a:p>
        </p:txBody>
      </p:sp>
      <p:sp>
        <p:nvSpPr>
          <p:cNvPr id="10" name="Text Box 9"/>
          <p:cNvSpPr txBox="1"/>
          <p:nvPr/>
        </p:nvSpPr>
        <p:spPr>
          <a:xfrm>
            <a:off x="5194300" y="4569460"/>
            <a:ext cx="36137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1000">
                <a:latin typeface="Google Sans Regular" panose="020B0503030502040204" charset="0"/>
                <a:cs typeface="Google Sans Regular" panose="020B0503030502040204" charset="0"/>
              </a:rPr>
              <a:t>*</a:t>
            </a:r>
            <a:r>
              <a:rPr lang="ru-RU" altLang="en-US" sz="1000">
                <a:latin typeface="Google Sans Regular" panose="020B0503030502040204" charset="0"/>
                <a:cs typeface="Google Sans Regular" panose="020B0503030502040204" charset="0"/>
              </a:rPr>
              <a:t>11мс на кадр, так как девайс поддерживает 90 </a:t>
            </a:r>
            <a:r>
              <a:rPr lang="en-US" altLang="ru-RU" sz="1000">
                <a:latin typeface="Google Sans Regular" panose="020B0503030502040204" charset="0"/>
                <a:cs typeface="Google Sans Regular" panose="020B0503030502040204" charset="0"/>
              </a:rPr>
              <a:t>fps</a:t>
            </a:r>
            <a:endParaRPr lang="en-US" altLang="ru-RU" sz="1000">
              <a:latin typeface="Google Sans Regular" panose="020B0503030502040204" charset="0"/>
              <a:cs typeface="Google Sans Regular" panose="020B050303050204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8" grpId="1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626745" y="190500"/>
            <a:ext cx="4312920" cy="995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Skia</a:t>
            </a:r>
            <a:r>
              <a:rPr lang="ru-RU" altLang="en-US"/>
              <a:t> </a:t>
            </a:r>
            <a:r>
              <a:rPr lang="en-US" altLang="ru-RU"/>
              <a:t>and</a:t>
            </a:r>
            <a:r>
              <a:rPr lang="ru-RU" altLang="en-US"/>
              <a:t> </a:t>
            </a:r>
            <a:r>
              <a:rPr lang="en-US" altLang="ru-RU"/>
              <a:t>Impeller</a:t>
            </a:r>
            <a:endParaRPr lang="en-US" altLang="ru-RU"/>
          </a:p>
        </p:txBody>
      </p:sp>
      <p:pic>
        <p:nvPicPr>
          <p:cNvPr id="227" name="Google Shape;227;p42" descr="/Users/gubin-dev/Downloads/maxresdefault.jpgmaxresdefault"/>
          <p:cNvPicPr preferRelativeResize="0"/>
          <p:nvPr/>
        </p:nvPicPr>
        <p:blipFill>
          <a:blip r:embed="rId1"/>
          <a:srcRect l="28228" r="25469"/>
          <a:stretch>
            <a:fillRect/>
          </a:stretch>
        </p:blipFill>
        <p:spPr>
          <a:xfrm>
            <a:off x="4939665" y="-2540"/>
            <a:ext cx="4234180" cy="524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626745" y="1186180"/>
            <a:ext cx="3867785" cy="23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Два разных способа отрисовки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UI</a:t>
            </a:r>
            <a:endParaRPr lang="en-US" altLang="ru-RU" sz="1500">
              <a:solidFill>
                <a:schemeClr val="dk1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- 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с версии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Flutter 3.10 Impeller - о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сновной движок отрисовки на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IOS</a:t>
            </a:r>
            <a:endParaRPr lang="en-US" altLang="ru-RU" sz="1500">
              <a:solidFill>
                <a:schemeClr val="dk1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- 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На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Android 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все еще используется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Skia</a:t>
            </a:r>
            <a:endParaRPr lang="en-US" altLang="ru-RU" sz="1500">
              <a:solidFill>
                <a:schemeClr val="dk1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- Impeller 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на 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Android</a:t>
            </a:r>
            <a:r>
              <a:rPr lang="ru-RU" altLang="en-US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 вышел в превью недавно, на версии 3</a:t>
            </a:r>
            <a:r>
              <a:rPr lang="en-US" altLang="ru-RU" sz="15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.16.</a:t>
            </a:r>
            <a:endParaRPr lang="en-US" altLang="ru-RU" sz="1500">
              <a:solidFill>
                <a:schemeClr val="dk1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22860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53060" y="347345"/>
            <a:ext cx="6327140" cy="91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600"/>
              <a:t>Shader precompilation</a:t>
            </a:r>
            <a:endParaRPr lang="en-US" sz="3600"/>
          </a:p>
        </p:txBody>
      </p:sp>
      <p:sp>
        <p:nvSpPr>
          <p:cNvPr id="5" name="Text Box 4"/>
          <p:cNvSpPr txBox="1"/>
          <p:nvPr/>
        </p:nvSpPr>
        <p:spPr>
          <a:xfrm>
            <a:off x="353060" y="1550035"/>
            <a:ext cx="86258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latin typeface="Google Sans Regular" panose="020B0503030502040204" charset="0"/>
                <a:cs typeface="Google Sans Regular" panose="020B0503030502040204" charset="0"/>
              </a:rPr>
              <a:t>1. </a:t>
            </a:r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Запускаем проект</a:t>
            </a:r>
            <a:r>
              <a:rPr lang="en-US" altLang="ru-RU" sz="1600">
                <a:latin typeface="Google Sans Regular" panose="020B0503030502040204" charset="0"/>
                <a:cs typeface="Google Sans Regular" panose="020B0503030502040204" charset="0"/>
              </a:rPr>
              <a:t>: </a:t>
            </a:r>
            <a:r>
              <a:rPr lang="en-US" sz="1600" b="1">
                <a:latin typeface="Google Sans Bold" panose="020B0503030502040204" charset="0"/>
                <a:cs typeface="Google Sans Bold" panose="020B0503030502040204" charset="0"/>
              </a:rPr>
              <a:t>flutter run --profile --cache-sksl --purge-persistent-cache</a:t>
            </a:r>
            <a:endParaRPr lang="en-US" sz="1600" b="1">
              <a:latin typeface="Google Sans Bold" panose="020B0503030502040204" charset="0"/>
              <a:cs typeface="Google Sans Bold" panose="020B0503030502040204" charset="0"/>
            </a:endParaRPr>
          </a:p>
          <a:p>
            <a:pPr lvl="1"/>
            <a:r>
              <a:rPr lang="en-US" sz="1600">
                <a:latin typeface="Google Sans Regular" panose="020B0503030502040204" charset="0"/>
                <a:cs typeface="Google Sans Regular" panose="020B0503030502040204" charset="0"/>
              </a:rPr>
              <a:t>2. </a:t>
            </a:r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Проигрываем все анимации в приложении</a:t>
            </a:r>
            <a:endParaRPr lang="en-US" sz="1600">
              <a:latin typeface="Google Sans Regular" panose="020B0503030502040204" charset="0"/>
              <a:cs typeface="Google Sans Regular" panose="020B0503030502040204" charset="0"/>
            </a:endParaRPr>
          </a:p>
          <a:p>
            <a:pPr lvl="2"/>
            <a:r>
              <a:rPr lang="en-US" sz="1600">
                <a:latin typeface="Google Sans Regular" panose="020B0503030502040204" charset="0"/>
                <a:cs typeface="Google Sans Regular" panose="020B0503030502040204" charset="0"/>
              </a:rPr>
              <a:t>3. </a:t>
            </a:r>
            <a:r>
              <a:rPr lang="ru-RU" sz="1600">
                <a:latin typeface="Google Sans Regular" panose="020B0503030502040204" charset="0"/>
                <a:cs typeface="Google Sans Regular" panose="020B0503030502040204" charset="0"/>
              </a:rPr>
              <a:t>Нажимаем </a:t>
            </a:r>
            <a:r>
              <a:rPr lang="en-US" altLang="ru-RU" sz="1600">
                <a:latin typeface="Google Sans Regular" panose="020B0503030502040204" charset="0"/>
                <a:cs typeface="Google Sans Regular" panose="020B0503030502040204" charset="0"/>
              </a:rPr>
              <a:t>M </a:t>
            </a:r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в консоли и получаем </a:t>
            </a:r>
            <a:r>
              <a:rPr lang="ru-RU" altLang="en-US" sz="1600" b="1">
                <a:latin typeface="Google Sans Bold" panose="020B0503030502040204" charset="0"/>
                <a:cs typeface="Google Sans Bold" panose="020B0503030502040204" charset="0"/>
              </a:rPr>
              <a:t>flutter_01.sksl.json</a:t>
            </a:r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 файл</a:t>
            </a:r>
            <a:endParaRPr lang="ru-RU" altLang="en-US" sz="1600">
              <a:latin typeface="Google Sans Regular" panose="020B0503030502040204" charset="0"/>
              <a:cs typeface="Google Sans Regular" panose="020B0503030502040204" charset="0"/>
            </a:endParaRPr>
          </a:p>
          <a:p>
            <a:pPr lvl="2"/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4</a:t>
            </a:r>
            <a:r>
              <a:rPr lang="en-US" altLang="ru-RU" sz="1600">
                <a:latin typeface="Google Sans Regular" panose="020B0503030502040204" charset="0"/>
                <a:cs typeface="Google Sans Regular" panose="020B0503030502040204" charset="0"/>
              </a:rPr>
              <a:t>. </a:t>
            </a:r>
            <a:r>
              <a:rPr lang="ru-RU" altLang="en-US" sz="1600">
                <a:latin typeface="Google Sans Regular" panose="020B0503030502040204" charset="0"/>
                <a:cs typeface="Google Sans Regular" panose="020B0503030502040204" charset="0"/>
              </a:rPr>
              <a:t>Собираем проект с компилированными шейдерами</a:t>
            </a:r>
            <a:r>
              <a:rPr lang="en-US" altLang="ru-RU" sz="1600">
                <a:latin typeface="Google Sans Regular" panose="020B0503030502040204" charset="0"/>
                <a:cs typeface="Google Sans Regular" panose="020B0503030502040204" charset="0"/>
              </a:rPr>
              <a:t>:</a:t>
            </a:r>
            <a:endParaRPr lang="en-US" altLang="ru-RU" sz="1600">
              <a:latin typeface="Google Sans Regular" panose="020B0503030502040204" charset="0"/>
              <a:cs typeface="Google Sans Regular" panose="020B0503030502040204" charset="0"/>
            </a:endParaRPr>
          </a:p>
          <a:p>
            <a:pPr lvl="2"/>
            <a:r>
              <a:rPr lang="ru-RU" altLang="en-US" sz="1600" b="1">
                <a:latin typeface="Google Sans Bold" panose="020B0503030502040204" charset="0"/>
                <a:cs typeface="Google Sans Bold" panose="020B0503030502040204" charset="0"/>
              </a:rPr>
              <a:t>flutter build a</a:t>
            </a:r>
            <a:r>
              <a:rPr lang="en-US" altLang="ru-RU" sz="1600" b="1">
                <a:latin typeface="Google Sans Bold" panose="020B0503030502040204" charset="0"/>
                <a:cs typeface="Google Sans Bold" panose="020B0503030502040204" charset="0"/>
              </a:rPr>
              <a:t>ppbundle</a:t>
            </a:r>
            <a:r>
              <a:rPr lang="ru-RU" altLang="en-US" sz="1600" b="1">
                <a:latin typeface="Google Sans Bold" panose="020B0503030502040204" charset="0"/>
                <a:cs typeface="Google Sans Bold" panose="020B0503030502040204" charset="0"/>
              </a:rPr>
              <a:t> --bundle-sksl-path flutter_01.sksl.json</a:t>
            </a:r>
            <a:endParaRPr lang="ru-RU" altLang="en-US" sz="1600" b="1">
              <a:latin typeface="Google Sans Bold" panose="020B0503030502040204" charset="0"/>
              <a:cs typeface="Google Sans Bold" panose="020B050303050204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0"/>
            <a:ext cx="6910705" cy="51409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02170" y="2216785"/>
            <a:ext cx="1626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latin typeface="Google Sans Regular" panose="020B0503030502040204" charset="0"/>
                <a:cs typeface="Google Sans Regular" panose="020B0503030502040204" charset="0"/>
              </a:rPr>
              <a:t>85KB</a:t>
            </a:r>
            <a:endParaRPr lang="en-US" altLang="en-US" sz="4000">
              <a:latin typeface="Google Sans Regular" panose="020B0503030502040204" charset="0"/>
              <a:cs typeface="Google Sans Regular" panose="020B050303050204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343535" y="3997960"/>
            <a:ext cx="3970655" cy="99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253" y="533083"/>
            <a:ext cx="6119495" cy="4077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306070"/>
            <a:ext cx="3905885" cy="45313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335145" y="2008505"/>
            <a:ext cx="40513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latin typeface="Google Sans Regular" panose="020B0503030502040204" charset="0"/>
                <a:cs typeface="Google Sans Regular" panose="020B0503030502040204" charset="0"/>
              </a:rPr>
              <a:t>- skia compiles shaders just in time</a:t>
            </a:r>
            <a:endParaRPr lang="en-US" sz="1600">
              <a:latin typeface="Google Sans Regular" panose="020B0503030502040204" charset="0"/>
              <a:cs typeface="Google Sans Regular" panose="020B0503030502040204" charset="0"/>
            </a:endParaRPr>
          </a:p>
          <a:p>
            <a:endParaRPr lang="en-US" sz="1600">
              <a:latin typeface="Google Sans Regular" panose="020B0503030502040204" charset="0"/>
              <a:cs typeface="Google Sans Regular" panose="020B0503030502040204" charset="0"/>
            </a:endParaRPr>
          </a:p>
          <a:p>
            <a:r>
              <a:rPr lang="en-US" sz="1600">
                <a:latin typeface="Google Sans Regular" panose="020B0503030502040204" charset="0"/>
                <a:cs typeface="Google Sans Regular" panose="020B0503030502040204" charset="0"/>
              </a:rPr>
              <a:t>- impeller compiles shaders ahead of time</a:t>
            </a:r>
            <a:endParaRPr lang="en-US" sz="1600">
              <a:latin typeface="Google Sans Regular" panose="020B0503030502040204" charset="0"/>
              <a:cs typeface="Google Sans Regular" panose="020B050303050204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353060" y="412559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733" y="351790"/>
            <a:ext cx="4534535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 descr="/Users/gubin-dev/Downloads/2023-11-07 13.14.31.jpg2023-11-07 13.14.31"/>
          <p:cNvPicPr preferRelativeResize="0"/>
          <p:nvPr/>
        </p:nvPicPr>
        <p:blipFill rotWithShape="1">
          <a:blip r:embed="rId1"/>
          <a:srcRect l="31737" t="2708" r="6122" b="14232"/>
          <a:stretch>
            <a:fillRect/>
          </a:stretch>
        </p:blipFill>
        <p:spPr>
          <a:xfrm>
            <a:off x="6285865" y="0"/>
            <a:ext cx="2857500" cy="507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35"/>
            <a:ext cx="9143365" cy="51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>
                <a:solidFill>
                  <a:schemeClr val="accent2"/>
                </a:solidFill>
              </a:rPr>
              <a:t>Astrakhan</a:t>
            </a:r>
            <a:endParaRPr lang="en-US" altLang="ru-RU">
              <a:solidFill>
                <a:schemeClr val="accent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53060" y="4001135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 descr="IMG_20231123_114144_378"/>
          <p:cNvPicPr>
            <a:picLocks noChangeAspect="1"/>
          </p:cNvPicPr>
          <p:nvPr/>
        </p:nvPicPr>
        <p:blipFill>
          <a:blip r:embed="rId3"/>
          <a:srcRect l="22825" t="37864" r="23252" b="27741"/>
          <a:stretch>
            <a:fillRect/>
          </a:stretch>
        </p:blipFill>
        <p:spPr>
          <a:xfrm>
            <a:off x="431165" y="2008505"/>
            <a:ext cx="2295525" cy="2811145"/>
          </a:xfrm>
          <a:prstGeom prst="rect">
            <a:avLst/>
          </a:prstGeom>
        </p:spPr>
      </p:pic>
      <p:pic>
        <p:nvPicPr>
          <p:cNvPr id="3" name="Picture 2" descr="f10bea620e7651430e9b957dd5da1b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8775" y="2075815"/>
            <a:ext cx="2294890" cy="22948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898775" y="4399280"/>
            <a:ext cx="23799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https://github.com/WebMad/flutter_app_perforamance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b5a5e17a7965e305cd5da00a23bd8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503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264160" y="302895"/>
            <a:ext cx="3182620" cy="193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 panose="020B0503030502040204"/>
              <a:buNone/>
            </a:pPr>
            <a:r>
              <a:rPr lang="ru-RU" altLang="en-US" sz="23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Какое место в архитектуре занимают </a:t>
            </a:r>
            <a:r>
              <a:rPr lang="en-US" altLang="ru-RU" sz="23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skia </a:t>
            </a:r>
            <a:r>
              <a:rPr lang="ru-RU" altLang="en-US" sz="23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и </a:t>
            </a:r>
            <a:r>
              <a:rPr lang="en-US" altLang="ru-RU" sz="2300">
                <a:solidFill>
                  <a:schemeClr val="dk1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impeller?</a:t>
            </a:r>
            <a:endParaRPr lang="en-US" altLang="ru-RU" sz="2300">
              <a:solidFill>
                <a:schemeClr val="dk1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670" y="427355"/>
            <a:ext cx="5227320" cy="428879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643630" y="2235200"/>
            <a:ext cx="5293360" cy="165417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368925" y="2974975"/>
            <a:ext cx="1014730" cy="679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s 3"/>
          <p:cNvSpPr/>
          <p:nvPr/>
        </p:nvSpPr>
        <p:spPr>
          <a:xfrm>
            <a:off x="353060" y="4001135"/>
            <a:ext cx="286067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4400"/>
              <a:t>Как мы влияем на отрисовку</a:t>
            </a:r>
            <a:endParaRPr lang="ru-RU" altLang="en-US" sz="4400"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600">
                <a:solidFill>
                  <a:schemeClr val="accent2"/>
                </a:solidFill>
              </a:rPr>
              <a:t>Astrakhan</a:t>
            </a:r>
            <a:endParaRPr lang="en-US" altLang="ru-RU" sz="1600">
              <a:solidFill>
                <a:schemeClr val="accent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777615" y="496570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xel 7[Fron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0" y="231775"/>
            <a:ext cx="2205355" cy="4680585"/>
          </a:xfrm>
          <a:prstGeom prst="rect">
            <a:avLst/>
          </a:prstGeom>
        </p:spPr>
      </p:pic>
      <p:sp>
        <p:nvSpPr>
          <p:cNvPr id="274" name="Google Shape;274;p49"/>
          <p:cNvSpPr/>
          <p:nvPr/>
        </p:nvSpPr>
        <p:spPr>
          <a:xfrm>
            <a:off x="387350" y="379730"/>
            <a:ext cx="5650865" cy="185293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 panose="020B0503030502040204"/>
              <a:buNone/>
            </a:pPr>
            <a:r>
              <a:rPr lang="en-US" altLang="en-GB" sz="1500" b="0" i="0" u="none" strike="noStrike" cap="none">
                <a:solidFill>
                  <a:srgbClr val="000000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Raster</a:t>
            </a:r>
            <a:endParaRPr lang="en-US" altLang="en-GB" sz="1500" b="0" i="0" u="none" strike="noStrike" cap="none">
              <a:solidFill>
                <a:srgbClr val="000000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sp>
        <p:nvSpPr>
          <p:cNvPr id="276" name="Google Shape;276;p49"/>
          <p:cNvSpPr/>
          <p:nvPr/>
        </p:nvSpPr>
        <p:spPr>
          <a:xfrm>
            <a:off x="387350" y="2489200"/>
            <a:ext cx="5650865" cy="185229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 cap="flat" cmpd="sng">
            <a:solidFill>
              <a:srgbClr val="1A73E8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 panose="020B0503030502040204"/>
              <a:buNone/>
            </a:pPr>
            <a:r>
              <a:rPr lang="en-US" altLang="en-GB" sz="1500" b="0" i="0" u="none" strike="noStrike" cap="none">
                <a:solidFill>
                  <a:srgbClr val="000000"/>
                </a:solidFill>
                <a:latin typeface="Google Sans" panose="020B0503030502040204"/>
                <a:ea typeface="Google Sans" panose="020B0503030502040204"/>
                <a:cs typeface="Google Sans" panose="020B0503030502040204"/>
                <a:sym typeface="Google Sans" panose="020B0503030502040204"/>
              </a:rPr>
              <a:t>UI</a:t>
            </a:r>
            <a:endParaRPr lang="en-US" altLang="en-GB" sz="1500" b="0" i="0" u="none" strike="noStrike" cap="none">
              <a:solidFill>
                <a:srgbClr val="000000"/>
              </a:solidFill>
              <a:latin typeface="Google Sans" panose="020B0503030502040204"/>
              <a:ea typeface="Google Sans" panose="020B0503030502040204"/>
              <a:cs typeface="Google Sans" panose="020B0503030502040204"/>
              <a:sym typeface="Google Sans" panose="020B0503030502040204"/>
            </a:endParaRPr>
          </a:p>
        </p:txBody>
      </p:sp>
      <p:cxnSp>
        <p:nvCxnSpPr>
          <p:cNvPr id="345" name="Google Shape;345;p51"/>
          <p:cNvCxnSpPr/>
          <p:nvPr/>
        </p:nvCxnSpPr>
        <p:spPr>
          <a:xfrm flipV="1">
            <a:off x="1302385" y="1537335"/>
            <a:ext cx="0" cy="18122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" name="Google Shape;345;p51"/>
          <p:cNvCxnSpPr/>
          <p:nvPr/>
        </p:nvCxnSpPr>
        <p:spPr>
          <a:xfrm flipV="1">
            <a:off x="5210810" y="1537335"/>
            <a:ext cx="0" cy="18122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7" name="Picture 6" descr="battery_alert_FILL0_wght400_GRAD0_opsz2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145" y="1916430"/>
            <a:ext cx="891540" cy="891540"/>
          </a:xfrm>
          <a:prstGeom prst="rect">
            <a:avLst/>
          </a:prstGeom>
        </p:spPr>
      </p:pic>
      <p:cxnSp>
        <p:nvCxnSpPr>
          <p:cNvPr id="9" name="Google Shape;345;p51"/>
          <p:cNvCxnSpPr/>
          <p:nvPr/>
        </p:nvCxnSpPr>
        <p:spPr>
          <a:xfrm flipV="1">
            <a:off x="5555615" y="622300"/>
            <a:ext cx="1103630" cy="28829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oogle Shape;345;p51"/>
          <p:cNvCxnSpPr/>
          <p:nvPr/>
        </p:nvCxnSpPr>
        <p:spPr>
          <a:xfrm flipV="1">
            <a:off x="5555615" y="1029970"/>
            <a:ext cx="1312545" cy="248412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s 1"/>
          <p:cNvSpPr/>
          <p:nvPr/>
        </p:nvSpPr>
        <p:spPr>
          <a:xfrm>
            <a:off x="209550" y="4450715"/>
            <a:ext cx="2965450" cy="630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160" y="1462405"/>
            <a:ext cx="3164840" cy="2029460"/>
          </a:xfrm>
        </p:spPr>
        <p:txBody>
          <a:bodyPr/>
          <a:lstStyle/>
          <a:p>
            <a:r>
              <a:rPr lang="en-US" altLang="ru-RU"/>
              <a:t>ListView example</a:t>
            </a:r>
            <a:endParaRPr lang="en-US" altLang="ru-RU"/>
          </a:p>
        </p:txBody>
      </p:sp>
      <p:pic>
        <p:nvPicPr>
          <p:cNvPr id="3" name="Picture 2" descr="ibd2DMmP-PA"/>
          <p:cNvPicPr>
            <a:picLocks noChangeAspect="1"/>
          </p:cNvPicPr>
          <p:nvPr/>
        </p:nvPicPr>
        <p:blipFill>
          <a:blip r:embed="rId1"/>
          <a:srcRect l="44837" r="11640"/>
          <a:stretch>
            <a:fillRect/>
          </a:stretch>
        </p:blipFill>
        <p:spPr>
          <a:xfrm>
            <a:off x="5137150" y="-9525"/>
            <a:ext cx="4006850" cy="5182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24300" y="2364105"/>
            <a:ext cx="4568190" cy="1006475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4400"/>
              <a:t>Отладка </a:t>
            </a:r>
            <a:r>
              <a:rPr lang="en-US" altLang="ru-RU" sz="4400"/>
              <a:t>Skia</a:t>
            </a:r>
            <a:endParaRPr lang="en-US" altLang="ru-RU" sz="4400"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ru-RU" sz="1600">
                <a:solidFill>
                  <a:schemeClr val="accent2"/>
                </a:solidFill>
              </a:rPr>
              <a:t>Astrakhan</a:t>
            </a:r>
            <a:endParaRPr lang="en-US" altLang="ru-RU" sz="1600">
              <a:solidFill>
                <a:schemeClr val="accent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739515" y="496570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67665" y="176530"/>
            <a:ext cx="4351655" cy="91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600" b="0"/>
              <a:t>Reduce</a:t>
            </a:r>
            <a:r>
              <a:rPr lang="en-US" sz="3600"/>
              <a:t> saveLayer </a:t>
            </a:r>
            <a:r>
              <a:rPr lang="en-US" sz="3600" b="0"/>
              <a:t>and</a:t>
            </a:r>
            <a:r>
              <a:rPr lang="en-US" sz="3600"/>
              <a:t> clipRRect</a:t>
            </a:r>
            <a:endParaRPr lang="en-US" sz="3600"/>
          </a:p>
        </p:txBody>
      </p:sp>
      <p:sp>
        <p:nvSpPr>
          <p:cNvPr id="6" name="Right Brace 5"/>
          <p:cNvSpPr/>
          <p:nvPr/>
        </p:nvSpPr>
        <p:spPr>
          <a:xfrm rot="5400000">
            <a:off x="1835150" y="1967230"/>
            <a:ext cx="401955" cy="2361565"/>
          </a:xfrm>
          <a:prstGeom prst="rightBrace">
            <a:avLst/>
          </a:prstGeom>
          <a:ln w="381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240145" y="347662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/>
              <a:t>Total frame time 5.084 ms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021715" y="3476625"/>
            <a:ext cx="2029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Total save layer time</a:t>
            </a:r>
            <a:endParaRPr lang="en-US"/>
          </a:p>
          <a:p>
            <a:pPr algn="ctr"/>
            <a:r>
              <a:rPr lang="en-US"/>
              <a:t>0.672 ms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686560"/>
            <a:ext cx="8412480" cy="136271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367665" y="4126230"/>
            <a:ext cx="4180205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WPS Presentation</Application>
  <PresentationFormat>Экран (16:9)</PresentationFormat>
  <Paragraphs>91</Paragraphs>
  <Slides>25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SimSun</vt:lpstr>
      <vt:lpstr>Wingdings</vt:lpstr>
      <vt:lpstr>Arial</vt:lpstr>
      <vt:lpstr>Google Sans</vt:lpstr>
      <vt:lpstr>Roboto Mono Light</vt:lpstr>
      <vt:lpstr>Thonburi</vt:lpstr>
      <vt:lpstr>Google Sans Medium</vt:lpstr>
      <vt:lpstr>Google Sans Regular</vt:lpstr>
      <vt:lpstr>Google Sans Bold</vt:lpstr>
      <vt:lpstr>Microsoft YaHei</vt:lpstr>
      <vt:lpstr>汉仪旗黑</vt:lpstr>
      <vt:lpstr>Arial Unicode MS</vt:lpstr>
      <vt:lpstr>宋体-简</vt:lpstr>
      <vt:lpstr>DevFest 2023</vt:lpstr>
      <vt:lpstr>Неочевидная цена Flutter: за гранью красоты UI</vt:lpstr>
      <vt:lpstr>Skia and Impeller</vt:lpstr>
      <vt:lpstr>PowerPoint 演示文稿</vt:lpstr>
      <vt:lpstr>PowerPoint 演示文稿</vt:lpstr>
      <vt:lpstr>Как мы влияем на отрисовку</vt:lpstr>
      <vt:lpstr>PowerPoint 演示文稿</vt:lpstr>
      <vt:lpstr>ListView example</vt:lpstr>
      <vt:lpstr>Отладка Skia</vt:lpstr>
      <vt:lpstr>Reduce saveLayer and clipRRect</vt:lpstr>
      <vt:lpstr>Skia debugger</vt:lpstr>
      <vt:lpstr>Opacity, AnimatedOpacity</vt:lpstr>
      <vt:lpstr>Opacity widget and color with opacity</vt:lpstr>
      <vt:lpstr>PowerPoint 演示文稿</vt:lpstr>
      <vt:lpstr>DevTools не всегда отражает реальное положение дел</vt:lpstr>
      <vt:lpstr>- AnimatedBuilder with Opacity widget,  - AnimatedOpacity,  - FadeTransition</vt:lpstr>
      <vt:lpstr>PowerPoint 演示文稿</vt:lpstr>
      <vt:lpstr>RepaintBoundary: Выделение слоев отрисовки</vt:lpstr>
      <vt:lpstr>Shader compilation jank</vt:lpstr>
      <vt:lpstr>PowerPoint 演示文稿</vt:lpstr>
      <vt:lpstr>Shader precompilation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gubin-dev</cp:lastModifiedBy>
  <cp:revision>16</cp:revision>
  <dcterms:created xsi:type="dcterms:W3CDTF">2023-11-24T18:17:41Z</dcterms:created>
  <dcterms:modified xsi:type="dcterms:W3CDTF">2023-11-24T18:17:41Z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